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5" r:id="rId3"/>
    <p:sldId id="344" r:id="rId4"/>
    <p:sldId id="342" r:id="rId5"/>
    <p:sldId id="346" r:id="rId6"/>
    <p:sldId id="320" r:id="rId7"/>
    <p:sldId id="347" r:id="rId8"/>
    <p:sldId id="348" r:id="rId9"/>
    <p:sldId id="322" r:id="rId10"/>
    <p:sldId id="365" r:id="rId11"/>
    <p:sldId id="334" r:id="rId12"/>
    <p:sldId id="366" r:id="rId13"/>
    <p:sldId id="349" r:id="rId14"/>
    <p:sldId id="327" r:id="rId15"/>
    <p:sldId id="291" r:id="rId16"/>
    <p:sldId id="350" r:id="rId17"/>
    <p:sldId id="351" r:id="rId18"/>
    <p:sldId id="354" r:id="rId19"/>
    <p:sldId id="355" r:id="rId20"/>
    <p:sldId id="356" r:id="rId21"/>
    <p:sldId id="329" r:id="rId22"/>
    <p:sldId id="360" r:id="rId23"/>
    <p:sldId id="361" r:id="rId24"/>
    <p:sldId id="362" r:id="rId25"/>
    <p:sldId id="364" r:id="rId26"/>
    <p:sldId id="367" r:id="rId27"/>
    <p:sldId id="319" r:id="rId28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2E3542"/>
    <a:srgbClr val="FFC700"/>
    <a:srgbClr val="E8E6EC"/>
    <a:srgbClr val="597BD5"/>
    <a:srgbClr val="FCD94A"/>
    <a:srgbClr val="676767"/>
    <a:srgbClr val="F7931A"/>
    <a:srgbClr val="FF9300"/>
    <a:srgbClr val="19D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5"/>
    <p:restoredTop sz="95735"/>
  </p:normalViewPr>
  <p:slideViewPr>
    <p:cSldViewPr snapToGrid="0">
      <p:cViewPr varScale="1">
        <p:scale>
          <a:sx n="100" d="100"/>
          <a:sy n="100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11998-349B-2933-337E-015A48EC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EBC5F-0870-5864-8937-5FB1E8CBC5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5C214-BE7B-BC42-99A7-6B1E002CEFBB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8C2DA-15EA-2553-6F93-22EBDC240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E2EC0-31ED-D9C5-0731-F5FA1568D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C809E-6F70-E64D-82A2-D0EF5ED11D8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7329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A69C-7004-7C4B-8FC6-A97DEC27BDE9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AD121-6F17-544D-A6C8-85232C372AB4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608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64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64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3990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AD121-6F17-544D-A6C8-85232C372AB4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542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4F94F37-E25B-CE41-DD30-9C710D1BF4C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8202" y="273307"/>
            <a:ext cx="10515600" cy="51788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93705-1509-FFFE-A037-2E068EA75D00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>
          <a:xfrm>
            <a:off x="838196" y="5589513"/>
            <a:ext cx="10515602" cy="905729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1pPr>
            <a:lvl2pPr marL="4572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2pPr>
            <a:lvl3pPr marL="9144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3pPr>
            <a:lvl4pPr marL="13716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4pPr>
            <a:lvl5pPr marL="1828800" indent="0" algn="ctr">
              <a:lnSpc>
                <a:spcPct val="100000"/>
              </a:lnSpc>
              <a:buFontTx/>
              <a:buNone/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3987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EE97-3C09-FDFE-D7FE-F098446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BEF5F-5BD8-F37C-D748-AAF84378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B8E63-2C42-CB17-A0F7-CEA280F0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FE939-5E42-470F-9A74-1CB21FC0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7589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543EC-68CA-90EB-F195-22C26742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41ED1-6B0B-4DD0-178E-C0502CBA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D157B-9AAC-52A3-6478-98FC9C7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6272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F305-2AF1-7652-D244-C18AFABC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05845-B114-DB8A-A573-A19471C0C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7C91B-C777-C335-EC05-A6B7FB85A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C9BFE-9ADF-A0C8-54E6-F0080D7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1742C-25F9-28D0-1A80-1E00B612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6404A-6851-E8DF-91E0-D0D525FE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89909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81A8-AB22-78E2-FB02-879B8571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86BA7-12E0-8A1E-AE09-BFD3DB705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F2A1-5E04-561F-9D25-79E36813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2B99-A868-769E-3512-9157006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25F4-0FF9-303C-50ED-452A2C5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17447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76972-EDF0-6D98-17E5-8B1FA77F3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1B384-264B-D025-BD33-4E6D6D714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D1910-689B-4381-1E74-16517C65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233-D94E-7C23-E650-0D724EE0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D8669-9809-565B-61F3-9D61C066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5321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2758"/>
            <a:ext cx="3932237" cy="61324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6EF-074F-36B1-517B-391937DDE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2758"/>
            <a:ext cx="6172200" cy="6132483"/>
          </a:xfrm>
        </p:spPr>
        <p:txBody>
          <a:bodyPr/>
          <a:lstStyle>
            <a:lvl1pPr>
              <a:defRPr sz="3200" b="0" i="0">
                <a:latin typeface="Avenir Light" panose="020B0402020203020204" pitchFamily="34" charset="77"/>
              </a:defRPr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4CB8-65BF-9F64-500B-A226371F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036"/>
            <a:ext cx="3932237" cy="51652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Avenir Light" panose="020B04020202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F745174-D40C-4A1A-DEC9-05F4721B5B67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839788" y="362758"/>
            <a:ext cx="3932237" cy="80633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600" b="0" i="0">
                <a:latin typeface="Avenir Medium" panose="02000503020000020003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196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7B1CE-A0B1-F1BC-C05B-6FF524884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077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DB52-A4F8-EFCF-E86B-F52454CC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 b="1" i="0">
                <a:latin typeface="Avenir Heavy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E67A-ECAE-3FEE-E672-84EFEF8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B899-B968-5349-8DAB-8E14647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FB5-378D-1750-4E3E-50172C7A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2138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A3D5-F271-DE83-D327-E037D8F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Medium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83558-2774-CE21-A1C6-6F5E2F4D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E044-C88D-D918-5C2C-E439B59A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D11B-DA39-69E5-1F8A-00214053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D8C4F-D0C9-0354-714B-40184D8A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25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CA0A-6843-56A0-B24D-824D79D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DBBAE-1BB6-C7E9-3337-DDE345B6D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6587-5831-A409-2C58-190D1B6E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B8CE-5690-53A3-F013-17AB4CC7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3B51-E0D7-7211-64A5-7BC9753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8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E27A-EA82-053E-B41A-247A189B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23AF-1C83-1A63-6D5D-B2F57A103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1411-D95F-6523-6331-2A7355D0D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43147-EBCE-859C-9283-29DE1827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5D2B8-A98B-3413-E060-9CEAAE8C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8B3E3-B38E-4E25-066B-4F124C07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9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60B0-1D23-3B61-8618-E1670AE4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96A3-CDA7-6793-2829-6310E89EC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08769-5DCE-03EA-431D-EB75D6ABF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8A94F-8D9F-870A-6E11-4853E1543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FFB62-0F8C-E552-0483-BBC1B2C2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18A61-C66A-64B6-02EA-2D3AE5CA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D15E-BA09-641E-18A7-0C0E9872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A1E1A-9D82-19C6-DCF1-7F6DB827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869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8B112-DFF0-C9DD-747A-B2FF13EE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545F-A785-61ED-468F-04AA56A68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7E9A-8902-EDF9-0802-BA663ADC2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26C21-ABC3-3544-AC06-DC4ABDA430BA}" type="datetimeFigureOut">
              <a:rPr lang="en-PT" smtClean="0"/>
              <a:t>01/10/2025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4E9D-325A-AA16-ABDD-AE8B1444B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B9047-F95E-ACEE-FB7E-C4640D710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6581-1740-7744-995A-608B64A1075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6706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6" r:id="rId2"/>
    <p:sldLayoutId id="2147483662" r:id="rId3"/>
    <p:sldLayoutId id="2147483649" r:id="rId4"/>
    <p:sldLayoutId id="2147483661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bg1">
              <a:lumMod val="9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bg1">
              <a:lumMod val="95000"/>
            </a:schemeClr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jump.me/npub1yaz5asg4uzj2zckgq2n5sjkwj7u7cdmz0hk2905xgkuc7d5vj98qwyhh3p" TargetMode="External"/><Relationship Id="rId2" Type="http://schemas.openxmlformats.org/officeDocument/2006/relationships/hyperlink" Target="https://x.com/liberspace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0" y="2235200"/>
            <a:ext cx="9550400" cy="2387600"/>
          </a:xfrm>
        </p:spPr>
        <p:txBody>
          <a:bodyPr anchor="ctr"/>
          <a:lstStyle/>
          <a:p>
            <a:r>
              <a:rPr lang="en-PT" dirty="0">
                <a:solidFill>
                  <a:schemeClr val="bg1">
                    <a:lumMod val="95000"/>
                  </a:schemeClr>
                </a:solidFill>
              </a:rPr>
              <a:t>Bitcoin para Comerciantes</a:t>
            </a:r>
          </a:p>
        </p:txBody>
      </p:sp>
    </p:spTree>
    <p:extLst>
      <p:ext uri="{BB962C8B-B14F-4D97-AF65-F5344CB8AC3E}">
        <p14:creationId xmlns:p14="http://schemas.microsoft.com/office/powerpoint/2010/main" val="136851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2A30-26E4-0140-F170-9BE07A59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Chave Privada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FCEB-E522-3C92-870F-F77402DA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500"/>
              </a:lnSpc>
            </a:pPr>
            <a:r>
              <a:rPr lang="en-PT" dirty="0"/>
              <a:t>A chave privada é representada por uma sequência de 12 ou 24 palavras (frase de recuperação).</a:t>
            </a:r>
          </a:p>
          <a:p>
            <a:pPr>
              <a:lnSpc>
                <a:spcPts val="4500"/>
              </a:lnSpc>
            </a:pPr>
            <a:r>
              <a:rPr lang="en-GB" dirty="0" err="1"/>
              <a:t>Estas</a:t>
            </a:r>
            <a:r>
              <a:rPr lang="en-GB" dirty="0"/>
              <a:t>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permitem</a:t>
            </a:r>
            <a:r>
              <a:rPr lang="en-GB" dirty="0"/>
              <a:t> o </a:t>
            </a:r>
            <a:r>
              <a:rPr lang="en-GB" dirty="0" err="1"/>
              <a:t>acesso</a:t>
            </a:r>
            <a:r>
              <a:rPr lang="en-GB" dirty="0"/>
              <a:t> à </a:t>
            </a:r>
            <a:r>
              <a:rPr lang="en-GB" dirty="0" err="1"/>
              <a:t>carteira</a:t>
            </a:r>
            <a:r>
              <a:rPr lang="en-GB" dirty="0"/>
              <a:t> e </a:t>
            </a:r>
            <a:r>
              <a:rPr lang="en-GB" dirty="0" err="1"/>
              <a:t>aos</a:t>
            </a:r>
            <a:r>
              <a:rPr lang="en-GB" dirty="0"/>
              <a:t> </a:t>
            </a:r>
            <a:r>
              <a:rPr lang="en-GB" dirty="0" err="1"/>
              <a:t>fundos</a:t>
            </a:r>
            <a:r>
              <a:rPr lang="en-GB" dirty="0"/>
              <a:t> </a:t>
            </a:r>
            <a:r>
              <a:rPr lang="en-GB" dirty="0" err="1"/>
              <a:t>lá</a:t>
            </a:r>
            <a:r>
              <a:rPr lang="en-GB" dirty="0"/>
              <a:t> </a:t>
            </a:r>
            <a:r>
              <a:rPr lang="en-GB" dirty="0" err="1"/>
              <a:t>guardados</a:t>
            </a:r>
            <a:r>
              <a:rPr lang="en-GB" dirty="0"/>
              <a:t>. </a:t>
            </a:r>
          </a:p>
          <a:p>
            <a:pPr>
              <a:lnSpc>
                <a:spcPts val="4500"/>
              </a:lnSpc>
            </a:pPr>
            <a:r>
              <a:rPr lang="en-PT" dirty="0"/>
              <a:t> A frase de recuperação é mais importantes do que a aplicação/dispositivo que a contém.</a:t>
            </a:r>
          </a:p>
        </p:txBody>
      </p:sp>
    </p:spTree>
    <p:extLst>
      <p:ext uri="{BB962C8B-B14F-4D97-AF65-F5344CB8AC3E}">
        <p14:creationId xmlns:p14="http://schemas.microsoft.com/office/powerpoint/2010/main" val="3115655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5CDD-B908-508C-0C19-0514E8C1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C097-403A-DED5-D589-AEECB968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Guardar chaves privadas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471E-B345-44EC-9989-FBBECBFFD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932"/>
            <a:ext cx="10515600" cy="4351338"/>
          </a:xfrm>
        </p:spPr>
        <p:txBody>
          <a:bodyPr/>
          <a:lstStyle/>
          <a:p>
            <a:r>
              <a:rPr lang="en-PT" dirty="0"/>
              <a:t>Numa carteira física</a:t>
            </a:r>
          </a:p>
          <a:p>
            <a:pPr marL="0" indent="0">
              <a:buNone/>
            </a:pPr>
            <a:endParaRPr lang="en-PT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F4B3BE-8A30-69F9-34C2-BD0F30DB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5" y="2964014"/>
            <a:ext cx="2291706" cy="340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device with a bitcoin symbol on it&#10;&#10;AI-generated content may be incorrect.">
            <a:extLst>
              <a:ext uri="{FF2B5EF4-FFF2-40B4-BE49-F238E27FC236}">
                <a16:creationId xmlns:a16="http://schemas.microsoft.com/office/drawing/2014/main" id="{DEB4C594-E9C8-0588-9C34-3B5CE826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07" y="4414916"/>
            <a:ext cx="3196196" cy="1796380"/>
          </a:xfrm>
          <a:prstGeom prst="rect">
            <a:avLst/>
          </a:prstGeom>
        </p:spPr>
      </p:pic>
      <p:pic>
        <p:nvPicPr>
          <p:cNvPr id="12" name="Picture 11" descr="A grey and black device&#10;&#10;AI-generated content may be incorrect.">
            <a:extLst>
              <a:ext uri="{FF2B5EF4-FFF2-40B4-BE49-F238E27FC236}">
                <a16:creationId xmlns:a16="http://schemas.microsoft.com/office/drawing/2014/main" id="{44BFDB15-DA07-81B7-B9CF-FCEE7C52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87" y="3138317"/>
            <a:ext cx="3998516" cy="3998516"/>
          </a:xfrm>
          <a:prstGeom prst="rect">
            <a:avLst/>
          </a:prstGeom>
        </p:spPr>
      </p:pic>
      <p:pic>
        <p:nvPicPr>
          <p:cNvPr id="14" name="Picture 13" descr="A close up of a device&#10;&#10;AI-generated content may be incorrect.">
            <a:extLst>
              <a:ext uri="{FF2B5EF4-FFF2-40B4-BE49-F238E27FC236}">
                <a16:creationId xmlns:a16="http://schemas.microsoft.com/office/drawing/2014/main" id="{9A9DD048-A70A-92CA-4F64-22C2F833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450" y="1982068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3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Cópia de Segurança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C4CBB3-B911-0141-5A42-32E2780F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24" y="3571440"/>
            <a:ext cx="7086600" cy="2408432"/>
          </a:xfrm>
        </p:spPr>
        <p:txBody>
          <a:bodyPr>
            <a:normAutofit/>
          </a:bodyPr>
          <a:lstStyle/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manter</a:t>
            </a:r>
            <a:r>
              <a:rPr lang="en-GB" dirty="0"/>
              <a:t> um </a:t>
            </a:r>
            <a:r>
              <a:rPr lang="en-GB" dirty="0" err="1"/>
              <a:t>cópia</a:t>
            </a:r>
            <a:r>
              <a:rPr lang="en-GB" dirty="0"/>
              <a:t> digital das </a:t>
            </a:r>
            <a:r>
              <a:rPr lang="en-PT" dirty="0"/>
              <a:t>palavras.</a:t>
            </a:r>
            <a:endParaRPr lang="en-GB" dirty="0"/>
          </a:p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escrever</a:t>
            </a:r>
            <a:r>
              <a:rPr lang="en-GB" dirty="0"/>
              <a:t> as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</a:t>
            </a:r>
            <a:r>
              <a:rPr lang="en-GB" dirty="0" err="1"/>
              <a:t>computador</a:t>
            </a:r>
            <a:r>
              <a:rPr lang="en-GB" dirty="0"/>
              <a:t> </a:t>
            </a:r>
            <a:r>
              <a:rPr lang="en-GB" dirty="0" err="1"/>
              <a:t>ligado</a:t>
            </a:r>
            <a:r>
              <a:rPr lang="en-GB" dirty="0"/>
              <a:t> à internet.</a:t>
            </a:r>
          </a:p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dizer</a:t>
            </a:r>
            <a:r>
              <a:rPr lang="en-GB" dirty="0"/>
              <a:t> as </a:t>
            </a:r>
            <a:r>
              <a:rPr lang="en-GB" dirty="0" err="1"/>
              <a:t>palavras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voz</a:t>
            </a:r>
            <a:r>
              <a:rPr lang="en-GB" dirty="0"/>
              <a:t> </a:t>
            </a:r>
            <a:r>
              <a:rPr lang="en-GB" dirty="0" err="1"/>
              <a:t>alta</a:t>
            </a:r>
            <a:r>
              <a:rPr lang="en-PT" dirty="0"/>
              <a:t>.</a:t>
            </a:r>
          </a:p>
          <a:p>
            <a:endParaRPr lang="en-PT" dirty="0"/>
          </a:p>
        </p:txBody>
      </p:sp>
      <p:pic>
        <p:nvPicPr>
          <p:cNvPr id="3" name="Graphic 2" descr="Warning outline">
            <a:extLst>
              <a:ext uri="{FF2B5EF4-FFF2-40B4-BE49-F238E27FC236}">
                <a16:creationId xmlns:a16="http://schemas.microsoft.com/office/drawing/2014/main" id="{E79BA192-7CF4-CA15-A160-6095CA66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492" y="3644829"/>
            <a:ext cx="1696162" cy="16961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6846BD-A95E-9DCD-E050-CF8635F22F2C}"/>
              </a:ext>
            </a:extLst>
          </p:cNvPr>
          <p:cNvSpPr txBox="1">
            <a:spLocks/>
          </p:cNvSpPr>
          <p:nvPr/>
        </p:nvSpPr>
        <p:spPr>
          <a:xfrm>
            <a:off x="838200" y="1939926"/>
            <a:ext cx="10515600" cy="143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T" dirty="0"/>
              <a:t>É necessário manter uma cópia de segurança </a:t>
            </a:r>
            <a:r>
              <a:rPr lang="pt-PT" dirty="0"/>
              <a:t>da </a:t>
            </a:r>
            <a:r>
              <a:rPr lang="en-PT" dirty="0"/>
              <a:t>frase de recuperação para restaurar o acesso à carteira.</a:t>
            </a:r>
          </a:p>
        </p:txBody>
      </p:sp>
    </p:spTree>
    <p:extLst>
      <p:ext uri="{BB962C8B-B14F-4D97-AF65-F5344CB8AC3E}">
        <p14:creationId xmlns:p14="http://schemas.microsoft.com/office/powerpoint/2010/main" val="2618325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ADA2-C17F-8542-2CEF-DAC7B6F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Cópia de Segurança</a:t>
            </a:r>
          </a:p>
        </p:txBody>
      </p:sp>
      <p:pic>
        <p:nvPicPr>
          <p:cNvPr id="2050" name="Picture 2" descr="Set of burning paper vector art Vectors graphic art designs in editable ...">
            <a:extLst>
              <a:ext uri="{FF2B5EF4-FFF2-40B4-BE49-F238E27FC236}">
                <a16:creationId xmlns:a16="http://schemas.microsoft.com/office/drawing/2014/main" id="{CEFC69E9-8435-958E-CD24-A67D50735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7" b="62314"/>
          <a:stretch/>
        </p:blipFill>
        <p:spPr bwMode="auto">
          <a:xfrm>
            <a:off x="838200" y="2840261"/>
            <a:ext cx="2873506" cy="192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per and water droplets stock illustration. Image of artwork - 12665157">
            <a:extLst>
              <a:ext uri="{FF2B5EF4-FFF2-40B4-BE49-F238E27FC236}">
                <a16:creationId xmlns:a16="http://schemas.microsoft.com/office/drawing/2014/main" id="{BE223316-E84C-EB39-3A29-56EB9A45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"/>
          <a:stretch/>
        </p:blipFill>
        <p:spPr bwMode="auto">
          <a:xfrm>
            <a:off x="3938361" y="2351311"/>
            <a:ext cx="1812177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9063C6B-4732-3393-E147-41E4AD594C23}"/>
              </a:ext>
            </a:extLst>
          </p:cNvPr>
          <p:cNvSpPr txBox="1">
            <a:spLocks/>
          </p:cNvSpPr>
          <p:nvPr/>
        </p:nvSpPr>
        <p:spPr>
          <a:xfrm>
            <a:off x="6609457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Em metal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C09F62-B385-1892-7B7A-4C2E0D2DC4C1}"/>
              </a:ext>
            </a:extLst>
          </p:cNvPr>
          <p:cNvSpPr txBox="1">
            <a:spLocks/>
          </p:cNvSpPr>
          <p:nvPr/>
        </p:nvSpPr>
        <p:spPr>
          <a:xfrm>
            <a:off x="584205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Em papel</a:t>
            </a:r>
          </a:p>
        </p:txBody>
      </p:sp>
      <p:pic>
        <p:nvPicPr>
          <p:cNvPr id="1026" name="Picture 2" descr="How to secure your bitcoin recovery phrase using Coinplate steel crypto ...">
            <a:extLst>
              <a:ext uri="{FF2B5EF4-FFF2-40B4-BE49-F238E27FC236}">
                <a16:creationId xmlns:a16="http://schemas.microsoft.com/office/drawing/2014/main" id="{943DBBA7-C7BF-5B65-EA12-DE77DD3F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1694" flipH="1">
            <a:off x="7215397" y="2262696"/>
            <a:ext cx="4437810" cy="30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23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4800" dirty="0">
                <a:solidFill>
                  <a:schemeClr val="bg1">
                    <a:lumMod val="95000"/>
                  </a:schemeClr>
                </a:solidFill>
              </a:rPr>
              <a:t>Demonstração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94458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Bitcoin</a:t>
            </a:r>
            <a:br>
              <a:rPr lang="en-PT" dirty="0"/>
            </a:br>
            <a:r>
              <a:rPr lang="en-PT" dirty="0"/>
              <a:t>auto-custodial – as chaves privadas são do utilizador.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que está conectada à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Pode ser utilizada como carteira de visualização (apenas para consultar o saldo).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Pode ser utilizada como carteira </a:t>
            </a:r>
            <a:r>
              <a:rPr lang="en-PT" sz="2000" dirty="0"/>
              <a:t>Lightning</a:t>
            </a:r>
            <a:r>
              <a:rPr lang="en-PT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Instalar</a:t>
            </a:r>
            <a:r>
              <a:rPr lang="en-GB" dirty="0"/>
              <a:t> </a:t>
            </a:r>
            <a:r>
              <a:rPr lang="en-GB" dirty="0" err="1"/>
              <a:t>BlueWallet</a:t>
            </a:r>
            <a:endParaRPr lang="en-PT" dirty="0"/>
          </a:p>
        </p:txBody>
      </p:sp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2AEE44A8-6166-2327-3489-21B33C72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66123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em “Adicionar agora”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Dar um nome à carteira e selecionar tipo ”Bitcoin”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em “Adicionar”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carteira</a:t>
            </a:r>
            <a:endParaRPr lang="en-PT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C6429E-9894-4905-6926-79C05CBF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35" y="2378359"/>
            <a:ext cx="2921000" cy="1574800"/>
          </a:xfrm>
          <a:prstGeom prst="rect">
            <a:avLst/>
          </a:prstGeom>
        </p:spPr>
      </p:pic>
      <p:pic>
        <p:nvPicPr>
          <p:cNvPr id="12" name="Content Placeholder 11" descr="A screenshot of a phone&#10;&#10;AI-generated content may be incorrect.">
            <a:extLst>
              <a:ext uri="{FF2B5EF4-FFF2-40B4-BE49-F238E27FC236}">
                <a16:creationId xmlns:a16="http://schemas.microsoft.com/office/drawing/2014/main" id="{F0296AA8-7265-9681-CC4E-197DC7532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372856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BD93B-033E-465A-6702-85953D8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Num ambiente calmo e privado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Escrever as 12 palavras num papel (a ordem interessa)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Não tirar fotos nem capturas de ecrã às palavras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Guardar o papel em local seguro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BC64-7E5A-9B5D-33F9-CA7463672F0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5405706" cy="1245325"/>
          </a:xfrm>
        </p:spPr>
        <p:txBody>
          <a:bodyPr/>
          <a:lstStyle/>
          <a:p>
            <a:r>
              <a:rPr lang="en-PT" dirty="0"/>
              <a:t>Criar cópia de segurança</a:t>
            </a:r>
          </a:p>
        </p:txBody>
      </p:sp>
      <p:pic>
        <p:nvPicPr>
          <p:cNvPr id="9" name="Content Placeholder 8" descr="A cell phone with a screen&#10;&#10;AI-generated content may be incorrect.">
            <a:extLst>
              <a:ext uri="{FF2B5EF4-FFF2-40B4-BE49-F238E27FC236}">
                <a16:creationId xmlns:a16="http://schemas.microsoft.com/office/drawing/2014/main" id="{3D97F580-93FC-340B-64FF-5EA8BD92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27714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073F-374B-9FB4-66A3-1C529531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376B5-C146-CC97-D565-D09331EB8F6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4814887" cy="1245325"/>
          </a:xfrm>
        </p:spPr>
        <p:txBody>
          <a:bodyPr/>
          <a:lstStyle/>
          <a:p>
            <a:r>
              <a:rPr lang="en-PT" dirty="0"/>
              <a:t>Partilhar um endereço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F0B8B4-C4AB-4023-A0D6-87A80063F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Clicar na carteira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Selecionar “Receber”</a:t>
            </a:r>
            <a:br>
              <a:rPr lang="en-PT" dirty="0"/>
            </a:br>
            <a:br>
              <a:rPr lang="en-PT" dirty="0"/>
            </a:b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Partilhar o endereço para receber bitcoin</a:t>
            </a:r>
          </a:p>
        </p:txBody>
      </p:sp>
      <p:pic>
        <p:nvPicPr>
          <p:cNvPr id="18" name="Picture 17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A444962F-B7B9-EBCD-2A58-42BFD05B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2" y="2407651"/>
            <a:ext cx="2755900" cy="1524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0EC5C4C-FD37-6D6B-F6B5-482E5181FEF0}"/>
              </a:ext>
            </a:extLst>
          </p:cNvPr>
          <p:cNvGrpSpPr/>
          <p:nvPr/>
        </p:nvGrpSpPr>
        <p:grpSpPr>
          <a:xfrm>
            <a:off x="1126968" y="4562389"/>
            <a:ext cx="1364344" cy="401179"/>
            <a:chOff x="1078895" y="5515811"/>
            <a:chExt cx="1364344" cy="4011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1F90EF-EEBF-82B5-0926-8679A866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02" t="85730" r="51146" b="8420"/>
            <a:stretch/>
          </p:blipFill>
          <p:spPr>
            <a:xfrm>
              <a:off x="1078895" y="5515811"/>
              <a:ext cx="1359506" cy="401179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D4209EE-1E1D-A26C-934C-8CDA769F8F85}"/>
                </a:ext>
              </a:extLst>
            </p:cNvPr>
            <p:cNvSpPr/>
            <p:nvPr/>
          </p:nvSpPr>
          <p:spPr>
            <a:xfrm>
              <a:off x="1083733" y="5515811"/>
              <a:ext cx="1359506" cy="401179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pic>
        <p:nvPicPr>
          <p:cNvPr id="10" name="Content Placeholder 9" descr="A qr code on a cell phone&#10;&#10;AI-generated content may be incorrect.">
            <a:extLst>
              <a:ext uri="{FF2B5EF4-FFF2-40B4-BE49-F238E27FC236}">
                <a16:creationId xmlns:a16="http://schemas.microsoft.com/office/drawing/2014/main" id="{ED83EDA7-8E11-EA9D-9C7F-14CFD287B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3138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7CA0E-C58F-EA7D-01DA-FF96EA3A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D93D-FC05-19F7-F4F5-54BDF3C08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5400" dirty="0">
                <a:solidFill>
                  <a:schemeClr val="bg1"/>
                </a:solidFill>
              </a:rPr>
              <a:t>Rede Lightning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E848D-4C0C-CFB6-D586-C63705A70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1704"/>
            <a:ext cx="9144000" cy="1655762"/>
          </a:xfrm>
        </p:spPr>
        <p:txBody>
          <a:bodyPr/>
          <a:lstStyle/>
          <a:p>
            <a:r>
              <a:rPr lang="en-GB" dirty="0" err="1"/>
              <a:t>Carteira</a:t>
            </a:r>
            <a:r>
              <a:rPr lang="en-GB" dirty="0"/>
              <a:t> e terminal de </a:t>
            </a:r>
            <a:r>
              <a:rPr lang="en-GB" dirty="0" err="1"/>
              <a:t>pagamentos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3258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9117C-3DD2-558D-5610-BDC23D35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9463-92BF-A6F4-FC16-AEA842ECDE72}"/>
              </a:ext>
            </a:extLst>
          </p:cNvPr>
          <p:cNvSpPr txBox="1">
            <a:spLocks/>
          </p:cNvSpPr>
          <p:nvPr/>
        </p:nvSpPr>
        <p:spPr>
          <a:xfrm>
            <a:off x="2679700" y="314325"/>
            <a:ext cx="6832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PT" dirty="0"/>
              <a:t>Bitcoin no mercado global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992D36-705D-2917-6BB2-32EA42DD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7988"/>
            <a:ext cx="7772400" cy="56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Carteira custodial</a:t>
            </a:r>
            <a:endParaRPr lang="en-PT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661051" y="810079"/>
            <a:ext cx="4965895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Carteira auto-custodial</a:t>
            </a:r>
            <a:endParaRPr lang="en-PT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POS | Wallet of Satoshi">
            <a:extLst>
              <a:ext uri="{FF2B5EF4-FFF2-40B4-BE49-F238E27FC236}">
                <a16:creationId xmlns:a16="http://schemas.microsoft.com/office/drawing/2014/main" id="{551C3C77-B541-C04B-2C6A-0D04324F7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23476" r="29420" b="59056"/>
          <a:stretch/>
        </p:blipFill>
        <p:spPr bwMode="auto">
          <a:xfrm>
            <a:off x="2671188" y="5249330"/>
            <a:ext cx="2786670" cy="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8A581D-2F70-D2F3-4C52-33BB516F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3834" y="5606203"/>
            <a:ext cx="1008000" cy="37632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1B10A19-6177-9F13-CAD5-C528F1D326E2}"/>
              </a:ext>
            </a:extLst>
          </p:cNvPr>
          <p:cNvSpPr txBox="1">
            <a:spLocks/>
          </p:cNvSpPr>
          <p:nvPr/>
        </p:nvSpPr>
        <p:spPr>
          <a:xfrm>
            <a:off x="466468" y="2266515"/>
            <a:ext cx="5136080" cy="420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sz="2800" dirty="0"/>
              <a:t>Uma entidade terceira detém o bitcoin e gere as chaves privadas pelo utilizador.</a:t>
            </a:r>
          </a:p>
          <a:p>
            <a:r>
              <a:rPr lang="en-PT" sz="2800" dirty="0"/>
              <a:t>Conveniente e fácil de usar.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AF3201D-8D17-A3BE-22D4-1239A82F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52" y="2252893"/>
            <a:ext cx="4965895" cy="4202207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O </a:t>
            </a:r>
            <a:r>
              <a:rPr lang="en-GB" sz="2800" dirty="0" err="1">
                <a:solidFill>
                  <a:schemeClr val="tx1"/>
                </a:solidFill>
              </a:rPr>
              <a:t>utilizador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controla</a:t>
            </a:r>
            <a:r>
              <a:rPr lang="en-GB" sz="2800" dirty="0">
                <a:solidFill>
                  <a:schemeClr val="tx1"/>
                </a:solidFill>
              </a:rPr>
              <a:t> a </a:t>
            </a:r>
            <a:r>
              <a:rPr lang="en-GB" sz="2800" dirty="0" err="1">
                <a:solidFill>
                  <a:schemeClr val="tx1"/>
                </a:solidFill>
              </a:rPr>
              <a:t>chave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privada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</a:p>
          <a:p>
            <a:r>
              <a:rPr lang="en-GB" sz="2800" dirty="0" err="1">
                <a:solidFill>
                  <a:schemeClr val="tx1"/>
                </a:solidFill>
              </a:rPr>
              <a:t>Maior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segurança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en-PT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2C34FCF-DE41-6244-3951-AF6FC62CC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582" y="5249330"/>
            <a:ext cx="1297931" cy="403350"/>
          </a:xfrm>
          <a:prstGeom prst="rect">
            <a:avLst/>
          </a:prstGeom>
        </p:spPr>
      </p:pic>
      <p:pic>
        <p:nvPicPr>
          <p:cNvPr id="19" name="Picture 1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57922F4-F58A-8106-49D9-F084C7D4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939" y="4889544"/>
            <a:ext cx="2199619" cy="4784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A8750A1-54D6-5AA9-9B7E-D5952C27CF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9700" y="4908391"/>
            <a:ext cx="1131752" cy="43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8CBFC-1AB7-B064-2647-64216FB56333}"/>
              </a:ext>
            </a:extLst>
          </p:cNvPr>
          <p:cNvSpPr txBox="1"/>
          <p:nvPr/>
        </p:nvSpPr>
        <p:spPr>
          <a:xfrm>
            <a:off x="466468" y="6193490"/>
            <a:ext cx="4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400" dirty="0">
                <a:solidFill>
                  <a:schemeClr val="bg1"/>
                </a:solidFill>
                <a:latin typeface="Avenir Light" panose="020B0402020203020204" pitchFamily="34" charset="77"/>
              </a:rPr>
              <a:t>* </a:t>
            </a:r>
            <a:r>
              <a:rPr lang="en-GB" sz="1400" dirty="0">
                <a:solidFill>
                  <a:schemeClr val="bg1"/>
                </a:solidFill>
                <a:latin typeface="Avenir Light" panose="020B0402020203020204" pitchFamily="34" charset="77"/>
              </a:rPr>
              <a:t>u</a:t>
            </a:r>
            <a:r>
              <a:rPr lang="en-PT" sz="1400" dirty="0">
                <a:solidFill>
                  <a:schemeClr val="bg1"/>
                </a:solidFill>
                <a:latin typeface="Avenir Light" panose="020B0402020203020204" pitchFamily="34" charset="77"/>
              </a:rPr>
              <a:t>ma vez por dia os fundos são enviados para a carteira da rede base do comerciante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CBC78-47F7-AC9E-FFE2-7175E346786E}"/>
              </a:ext>
            </a:extLst>
          </p:cNvPr>
          <p:cNvSpPr txBox="1"/>
          <p:nvPr/>
        </p:nvSpPr>
        <p:spPr>
          <a:xfrm>
            <a:off x="4438243" y="439941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2800" dirty="0">
                <a:solidFill>
                  <a:schemeClr val="bg1"/>
                </a:solidFill>
                <a:latin typeface="Avenir Light" panose="020B0402020203020204" pitchFamily="34" charset="77"/>
              </a:rPr>
              <a:t>*</a:t>
            </a:r>
          </a:p>
        </p:txBody>
      </p:sp>
      <p:pic>
        <p:nvPicPr>
          <p:cNvPr id="14" name="Picture 13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3A41A2AD-C77B-D039-089C-02FA3730E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1173" y="4520333"/>
            <a:ext cx="2786670" cy="3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1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660E-7888-F1CD-AB9A-0C682A18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4800" dirty="0">
                <a:solidFill>
                  <a:schemeClr val="bg1">
                    <a:lumMod val="95000"/>
                  </a:schemeClr>
                </a:solidFill>
              </a:rPr>
              <a:t>Demonstração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415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22386-CD91-3169-9379-63EF1FFD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F4F8-6798-77A6-C93A-6C5C937C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uma carteira Lightning custodial em que </a:t>
            </a:r>
            <a:r>
              <a:rPr lang="en-GB" dirty="0">
                <a:solidFill>
                  <a:schemeClr val="bg1"/>
                </a:solidFill>
              </a:rPr>
              <a:t>u</a:t>
            </a:r>
            <a:r>
              <a:rPr lang="en-PT" dirty="0">
                <a:solidFill>
                  <a:schemeClr val="bg1"/>
                </a:solidFill>
              </a:rPr>
              <a:t>ma vez por dia os fundos são enviados para a carteira da rede base do comerciante ou convertidos para euros</a:t>
            </a: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A principal funcionalidade é ser um terminal de pagamentos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9A9FA-2701-C7EC-052B-3886749BA8DA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5616359" cy="806335"/>
          </a:xfrm>
        </p:spPr>
        <p:txBody>
          <a:bodyPr/>
          <a:lstStyle/>
          <a:p>
            <a:r>
              <a:rPr lang="en-GB" dirty="0" err="1"/>
              <a:t>Instalar</a:t>
            </a:r>
            <a:r>
              <a:rPr lang="en-GB" dirty="0"/>
              <a:t> Swiss Bitcoin Pay</a:t>
            </a:r>
            <a:endParaRPr lang="en-PT" dirty="0"/>
          </a:p>
        </p:txBody>
      </p:sp>
      <p:pic>
        <p:nvPicPr>
          <p:cNvPr id="13" name="Content Placeholder 12" descr="A screenshot of a phone&#10;&#10;AI-generated content may be incorrect.">
            <a:extLst>
              <a:ext uri="{FF2B5EF4-FFF2-40B4-BE49-F238E27FC236}">
                <a16:creationId xmlns:a16="http://schemas.microsoft.com/office/drawing/2014/main" id="{AE0EC9A7-033E-F2DD-76DF-B984B83F6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3610327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ABF0F-5BA5-DB7F-B7A4-C0B406B4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538E6-E752-240E-61C5-A2EC499F1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necessário nome para a conta, email, password, moeda, e escolher se pretende receber os fundos em euros ou bitcoin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Configurar uma carteira bitcoin e/ou uma conta bancária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641EE-0AB4-E8E4-ED7A-4EA00C27D6E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4" y="362758"/>
            <a:ext cx="4037012" cy="806335"/>
          </a:xfrm>
        </p:spPr>
        <p:txBody>
          <a:bodyPr/>
          <a:lstStyle/>
          <a:p>
            <a:r>
              <a:rPr lang="en-GB" dirty="0" err="1"/>
              <a:t>Criar</a:t>
            </a:r>
            <a:r>
              <a:rPr lang="en-GB" dirty="0"/>
              <a:t> </a:t>
            </a:r>
            <a:r>
              <a:rPr lang="en-GB" dirty="0" err="1"/>
              <a:t>conta</a:t>
            </a:r>
            <a:endParaRPr lang="en-PT" dirty="0"/>
          </a:p>
        </p:txBody>
      </p:sp>
      <p:pic>
        <p:nvPicPr>
          <p:cNvPr id="9" name="Content Placeholder 8" descr="A screenshot of a phone&#10;&#10;AI-generated content may be incorrect.">
            <a:extLst>
              <a:ext uri="{FF2B5EF4-FFF2-40B4-BE49-F238E27FC236}">
                <a16:creationId xmlns:a16="http://schemas.microsoft.com/office/drawing/2014/main" id="{82CEF611-7D4F-404F-C940-3826B56C7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225246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337D9-B6F3-607A-C3F0-96577D14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5C5DB-1FFA-0F42-9DEA-3A345A94D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3" y="1359242"/>
            <a:ext cx="4141786" cy="27511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Inserir um endereço de bitcoin da carteira da rede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Assinar a mensagem fornecida pela Swiss Bitcoin Pay utilizando o software ou hardware que contém as chaves privadas da carteira on-chain (por exemplo Blue Wallet)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E69FD-9B58-CEAE-C0B6-BE4575E5B0B7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5887875" cy="806335"/>
          </a:xfrm>
        </p:spPr>
        <p:txBody>
          <a:bodyPr/>
          <a:lstStyle/>
          <a:p>
            <a:r>
              <a:rPr lang="en-GB" dirty="0" err="1"/>
              <a:t>Configurar</a:t>
            </a:r>
            <a:r>
              <a:rPr lang="en-GB" dirty="0"/>
              <a:t> </a:t>
            </a:r>
            <a:r>
              <a:rPr lang="en-GB" dirty="0" err="1"/>
              <a:t>carteira</a:t>
            </a:r>
            <a:r>
              <a:rPr lang="en-GB" dirty="0"/>
              <a:t> bitcoin</a:t>
            </a:r>
            <a:endParaRPr lang="en-PT" dirty="0"/>
          </a:p>
        </p:txBody>
      </p:sp>
      <p:pic>
        <p:nvPicPr>
          <p:cNvPr id="9" name="Content Placeholder 8" descr="A screenshot of a phone&#10;&#10;AI-generated content may be incorrect.">
            <a:extLst>
              <a:ext uri="{FF2B5EF4-FFF2-40B4-BE49-F238E27FC236}">
                <a16:creationId xmlns:a16="http://schemas.microsoft.com/office/drawing/2014/main" id="{9FB77105-B66A-6E85-8E81-46158EF86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C40A0E34-A65D-6284-85AE-753BEC1C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36" y="4300536"/>
            <a:ext cx="2362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54B6F-853D-955E-FA1A-5B86E9D8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4B710-A7B5-8C7A-ABAC-DDA6F703A2B1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5013" y="362758"/>
            <a:ext cx="5887875" cy="806335"/>
          </a:xfrm>
        </p:spPr>
        <p:txBody>
          <a:bodyPr/>
          <a:lstStyle/>
          <a:p>
            <a:r>
              <a:rPr lang="en-GB" dirty="0" err="1"/>
              <a:t>Configurar</a:t>
            </a:r>
            <a:r>
              <a:rPr lang="en-GB" dirty="0"/>
              <a:t> </a:t>
            </a:r>
            <a:r>
              <a:rPr lang="en-GB" dirty="0" err="1"/>
              <a:t>conta</a:t>
            </a:r>
            <a:r>
              <a:rPr lang="en-GB" dirty="0"/>
              <a:t> </a:t>
            </a:r>
            <a:r>
              <a:rPr lang="en-GB" dirty="0" err="1"/>
              <a:t>bancária</a:t>
            </a:r>
            <a:endParaRPr lang="en-P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8744E5-88EA-4168-1307-E39DB38C4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014" y="1330036"/>
            <a:ext cx="4141786" cy="51652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dirty="0"/>
              <a:t>É necessário preencher país, morada, IBAN e nome</a:t>
            </a:r>
          </a:p>
        </p:txBody>
      </p:sp>
      <p:pic>
        <p:nvPicPr>
          <p:cNvPr id="8" name="Content Placeholder 7" descr="A screenshot of a phone&#10;&#10;AI-generated content may be incorrect.">
            <a:extLst>
              <a:ext uri="{FF2B5EF4-FFF2-40B4-BE49-F238E27FC236}">
                <a16:creationId xmlns:a16="http://schemas.microsoft.com/office/drawing/2014/main" id="{D1ABFDDE-F00D-C6A7-108A-2B42E8521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037" y="363538"/>
            <a:ext cx="3084502" cy="6130925"/>
          </a:xfrm>
        </p:spPr>
      </p:pic>
    </p:spTree>
    <p:extLst>
      <p:ext uri="{BB962C8B-B14F-4D97-AF65-F5344CB8AC3E}">
        <p14:creationId xmlns:p14="http://schemas.microsoft.com/office/powerpoint/2010/main" val="155734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3487-BF11-766C-C140-C4D925CF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4579D-5E07-C495-4F7E-EDEFC6065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944" y="683029"/>
            <a:ext cx="10552112" cy="5491941"/>
          </a:xfrm>
        </p:spPr>
        <p:txBody>
          <a:bodyPr/>
          <a:lstStyle/>
          <a:p>
            <a:r>
              <a:rPr lang="pt-PT" dirty="0"/>
              <a:t>Conteúdo:</a:t>
            </a:r>
          </a:p>
          <a:p>
            <a:r>
              <a:rPr lang="pt-PT" dirty="0"/>
              <a:t>Henrique Albuquerque (</a:t>
            </a:r>
            <a:r>
              <a:rPr lang="pt-PT" dirty="0">
                <a:hlinkClick r:id="rId2"/>
              </a:rPr>
              <a:t>@liberspace</a:t>
            </a:r>
            <a:r>
              <a:rPr lang="pt-PT" dirty="0"/>
              <a:t>)</a:t>
            </a:r>
          </a:p>
          <a:p>
            <a:r>
              <a:rPr lang="pt-PT" dirty="0"/>
              <a:t>Inês Louro (</a:t>
            </a:r>
            <a:r>
              <a:rPr lang="pt-PT" dirty="0">
                <a:hlinkClick r:id="rId3"/>
              </a:rPr>
              <a:t>npub1yaz...8qwyhh3p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833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5;p1">
            <a:extLst>
              <a:ext uri="{FF2B5EF4-FFF2-40B4-BE49-F238E27FC236}">
                <a16:creationId xmlns:a16="http://schemas.microsoft.com/office/drawing/2014/main" id="{1A98263A-A4CA-66AE-72A2-4684502493D4}"/>
              </a:ext>
            </a:extLst>
          </p:cNvPr>
          <p:cNvPicPr preferRelativeResize="0"/>
          <p:nvPr/>
        </p:nvPicPr>
        <p:blipFill>
          <a:blip r:embed="rId2"/>
          <a:srcRect t="14785" b="14785"/>
          <a:stretch/>
        </p:blipFill>
        <p:spPr>
          <a:xfrm>
            <a:off x="3310959" y="2110231"/>
            <a:ext cx="5570082" cy="2637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64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A17A-68D3-D809-CB38-88652941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3FC712-B801-858C-10AD-A42E1FD1EA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PT" dirty="0"/>
              <a:t>Importância de aceitar Bitcoin</a:t>
            </a:r>
          </a:p>
        </p:txBody>
      </p:sp>
      <p:pic>
        <p:nvPicPr>
          <p:cNvPr id="7" name="Picture 2" descr="Aceitamos Bitcoin - a maior moeda digital - Codificar">
            <a:extLst>
              <a:ext uri="{FF2B5EF4-FFF2-40B4-BE49-F238E27FC236}">
                <a16:creationId xmlns:a16="http://schemas.microsoft.com/office/drawing/2014/main" id="{D280E8EB-7336-4CED-E97E-21369ED3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5099191"/>
            <a:ext cx="3441700" cy="10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78689A3-0548-D4D8-C23E-724D643B5C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Imagem de empresa inovadora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Constar no BTC Map e atrair novos clientes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Exposição a clientes de todo o mundo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Proteger receitas da perda de poder de compra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endParaRPr lang="en-PT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402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5;p1">
            <a:extLst>
              <a:ext uri="{FF2B5EF4-FFF2-40B4-BE49-F238E27FC236}">
                <a16:creationId xmlns:a16="http://schemas.microsoft.com/office/drawing/2014/main" id="{8F012BC5-4101-1ED7-1AF6-7848C5839506}"/>
              </a:ext>
            </a:extLst>
          </p:cNvPr>
          <p:cNvPicPr preferRelativeResize="0"/>
          <p:nvPr/>
        </p:nvPicPr>
        <p:blipFill>
          <a:blip r:embed="rId2"/>
          <a:srcRect t="14785" b="14785"/>
          <a:stretch/>
        </p:blipFill>
        <p:spPr>
          <a:xfrm>
            <a:off x="6233460" y="4118116"/>
            <a:ext cx="5570082" cy="263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 descr="Bank with solid fill">
            <a:extLst>
              <a:ext uri="{FF2B5EF4-FFF2-40B4-BE49-F238E27FC236}">
                <a16:creationId xmlns:a16="http://schemas.microsoft.com/office/drawing/2014/main" id="{7A196859-F793-5109-6DBF-C70A0F256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9180" y="284036"/>
            <a:ext cx="1866240" cy="186624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ABBEC44-07BB-5836-1568-B0C05F11AF69}"/>
              </a:ext>
            </a:extLst>
          </p:cNvPr>
          <p:cNvGrpSpPr/>
          <p:nvPr/>
        </p:nvGrpSpPr>
        <p:grpSpPr>
          <a:xfrm>
            <a:off x="8242300" y="586056"/>
            <a:ext cx="1440000" cy="1440000"/>
            <a:chOff x="8242300" y="535256"/>
            <a:chExt cx="1440000" cy="1440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97DF1B-080D-0E2A-C266-9B797B5C0D9C}"/>
                </a:ext>
              </a:extLst>
            </p:cNvPr>
            <p:cNvCxnSpPr>
              <a:cxnSpLocks/>
            </p:cNvCxnSpPr>
            <p:nvPr/>
          </p:nvCxnSpPr>
          <p:spPr>
            <a:xfrm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F148A1-D9FD-3DE2-FB21-3C51EB6F5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0F38AB54-E576-D77A-94F5-B6BEDF339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01" y="2743671"/>
            <a:ext cx="3124200" cy="11112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045B6-8947-E4F4-9968-D6924268FC54}"/>
              </a:ext>
            </a:extLst>
          </p:cNvPr>
          <p:cNvGrpSpPr/>
          <p:nvPr/>
        </p:nvGrpSpPr>
        <p:grpSpPr>
          <a:xfrm>
            <a:off x="8247701" y="2579296"/>
            <a:ext cx="1440000" cy="1440000"/>
            <a:chOff x="8242300" y="535256"/>
            <a:chExt cx="1440000" cy="14400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6C8B5A3-EC82-D04F-F84A-4D30D016DC8E}"/>
                </a:ext>
              </a:extLst>
            </p:cNvPr>
            <p:cNvCxnSpPr>
              <a:cxnSpLocks/>
            </p:cNvCxnSpPr>
            <p:nvPr/>
          </p:nvCxnSpPr>
          <p:spPr>
            <a:xfrm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5290AB-9FD3-2268-DB62-08973CAA5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671EEF7B-1725-01FF-F403-C665F96EDD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PT" dirty="0"/>
              <a:t>Autonomia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0466D8A1-EF1E-4BF9-867B-A3C4BA6EF6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70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-PT" dirty="0"/>
              <a:t>Aceitar pagamentos:</a:t>
            </a:r>
          </a:p>
          <a:p>
            <a:pPr marL="444500" indent="-355600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Sem intermediários</a:t>
            </a:r>
          </a:p>
          <a:p>
            <a:pPr marL="444500" indent="-355600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Sem autorizações</a:t>
            </a:r>
          </a:p>
          <a:p>
            <a:pPr marL="444500" indent="-355600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</a:pPr>
            <a:r>
              <a:rPr lang="en-PT" dirty="0"/>
              <a:t>Sem barreiras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355F7-DA76-36E4-15AA-45B56B90DC9D}"/>
              </a:ext>
            </a:extLst>
          </p:cNvPr>
          <p:cNvGrpSpPr/>
          <p:nvPr/>
        </p:nvGrpSpPr>
        <p:grpSpPr>
          <a:xfrm>
            <a:off x="8260401" y="4725596"/>
            <a:ext cx="1440000" cy="1440000"/>
            <a:chOff x="8242300" y="535256"/>
            <a:chExt cx="1440000" cy="1440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41FDC0-2891-3381-C6C0-2607B46B8A4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FAC1C9-ADCF-3080-A498-F6F45128F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2300" y="535256"/>
              <a:ext cx="1440000" cy="14400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246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C27AD2-D74B-A7DF-6286-16F5308027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PT" dirty="0"/>
              <a:t>Manter bitcoin ou converter para euros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39A647B-08EC-C27E-3610-6CBAC817BC3B}"/>
              </a:ext>
            </a:extLst>
          </p:cNvPr>
          <p:cNvSpPr txBox="1">
            <a:spLocks/>
          </p:cNvSpPr>
          <p:nvPr/>
        </p:nvSpPr>
        <p:spPr>
          <a:xfrm>
            <a:off x="1355834" y="2130423"/>
            <a:ext cx="4392000" cy="398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800"/>
              </a:spcAft>
              <a:buClr>
                <a:srgbClr val="00B050"/>
              </a:buClr>
              <a:buSzPct val="200000"/>
            </a:pPr>
            <a:r>
              <a:rPr lang="en-PT" sz="2800" dirty="0">
                <a:latin typeface="Avenir Light" panose="020B0402020203020204" pitchFamily="34" charset="77"/>
              </a:rPr>
              <a:t>Tendência de crescimento a longo prazo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800"/>
              </a:spcAft>
              <a:buClr>
                <a:srgbClr val="00B050"/>
              </a:buClr>
            </a:pPr>
            <a:r>
              <a:rPr lang="en-PT" sz="2800" dirty="0">
                <a:latin typeface="Avenir Light" panose="020B0402020203020204" pitchFamily="34" charset="77"/>
              </a:rPr>
              <a:t>Usar receitas para pagar a fornecedores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2AEE055-D332-B836-433D-3B508295E76E}"/>
              </a:ext>
            </a:extLst>
          </p:cNvPr>
          <p:cNvSpPr txBox="1">
            <a:spLocks/>
          </p:cNvSpPr>
          <p:nvPr/>
        </p:nvSpPr>
        <p:spPr>
          <a:xfrm>
            <a:off x="7067705" y="2130423"/>
            <a:ext cx="4392000" cy="398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None/>
            </a:pPr>
            <a:r>
              <a:rPr lang="en-PT" dirty="0"/>
              <a:t>Volatilidade a curto prazo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None/>
            </a:pPr>
            <a:r>
              <a:rPr lang="en-PT" dirty="0"/>
              <a:t>Bitcoin como mais uma alternativa de pagamento</a:t>
            </a:r>
          </a:p>
        </p:txBody>
      </p:sp>
      <p:pic>
        <p:nvPicPr>
          <p:cNvPr id="10" name="Graphic 9" descr="Euro with solid fill">
            <a:extLst>
              <a:ext uri="{FF2B5EF4-FFF2-40B4-BE49-F238E27FC236}">
                <a16:creationId xmlns:a16="http://schemas.microsoft.com/office/drawing/2014/main" id="{3ECED157-A7B2-BD97-8A31-416A05CC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5383" y="2079713"/>
            <a:ext cx="529200" cy="529200"/>
          </a:xfrm>
          <a:prstGeom prst="rect">
            <a:avLst/>
          </a:prstGeom>
        </p:spPr>
      </p:pic>
      <p:pic>
        <p:nvPicPr>
          <p:cNvPr id="12" name="Graphic 11" descr="Bitcoin with solid fill">
            <a:extLst>
              <a:ext uri="{FF2B5EF4-FFF2-40B4-BE49-F238E27FC236}">
                <a16:creationId xmlns:a16="http://schemas.microsoft.com/office/drawing/2014/main" id="{8D28EE13-7C12-A309-B5A2-9696CDA61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94" y="3491367"/>
            <a:ext cx="527069" cy="527069"/>
          </a:xfrm>
          <a:prstGeom prst="rect">
            <a:avLst/>
          </a:prstGeom>
        </p:spPr>
      </p:pic>
      <p:pic>
        <p:nvPicPr>
          <p:cNvPr id="14" name="Graphic 13" descr="Bitcoin with solid fill">
            <a:extLst>
              <a:ext uri="{FF2B5EF4-FFF2-40B4-BE49-F238E27FC236}">
                <a16:creationId xmlns:a16="http://schemas.microsoft.com/office/drawing/2014/main" id="{5182C546-789F-21D5-DC1A-7B0348EB6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95" y="2303844"/>
            <a:ext cx="527069" cy="527069"/>
          </a:xfrm>
          <a:prstGeom prst="rect">
            <a:avLst/>
          </a:prstGeom>
        </p:spPr>
      </p:pic>
      <p:pic>
        <p:nvPicPr>
          <p:cNvPr id="15" name="Graphic 14" descr="Euro with solid fill">
            <a:extLst>
              <a:ext uri="{FF2B5EF4-FFF2-40B4-BE49-F238E27FC236}">
                <a16:creationId xmlns:a16="http://schemas.microsoft.com/office/drawing/2014/main" id="{B56043D9-A2CC-C9A1-1F7C-CBA37C75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9618" y="2931052"/>
            <a:ext cx="529200" cy="5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8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Rede Base</a:t>
            </a:r>
            <a:br>
              <a:rPr lang="en-PT" dirty="0"/>
            </a:br>
            <a:r>
              <a:rPr lang="en-PT" dirty="0"/>
              <a:t>(</a:t>
            </a:r>
            <a:r>
              <a:rPr lang="en-PT" i="1" dirty="0"/>
              <a:t>on-chain</a:t>
            </a:r>
            <a:r>
              <a:rPr lang="en-PT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11" name="Content Placeholder 10" descr="A yellow lightning bolt in a black background&#10;&#10;Description automatically generated">
            <a:extLst>
              <a:ext uri="{FF2B5EF4-FFF2-40B4-BE49-F238E27FC236}">
                <a16:creationId xmlns:a16="http://schemas.microsoft.com/office/drawing/2014/main" id="{B86C05FD-31DC-9D35-2CFA-02E7742A2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8409" t="44135" r="37946" b="32341"/>
          <a:stretch/>
        </p:blipFill>
        <p:spPr>
          <a:xfrm>
            <a:off x="8232710" y="2380961"/>
            <a:ext cx="1968340" cy="2266950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AAA349-90DD-4AE3-D6AA-11A2B703B503}"/>
              </a:ext>
            </a:extLst>
          </p:cNvPr>
          <p:cNvSpPr txBox="1">
            <a:spLocks/>
          </p:cNvSpPr>
          <p:nvPr/>
        </p:nvSpPr>
        <p:spPr>
          <a:xfrm>
            <a:off x="584205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latin typeface="Avenir Light" panose="020B0402020203020204" pitchFamily="34" charset="77"/>
              </a:rPr>
              <a:t>Compras de grande valor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Rede Lightning (Lightning Network)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F233D84-DA2B-44DA-A517-DE2AEDBCD2EA}"/>
              </a:ext>
            </a:extLst>
          </p:cNvPr>
          <p:cNvSpPr txBox="1">
            <a:spLocks/>
          </p:cNvSpPr>
          <p:nvPr/>
        </p:nvSpPr>
        <p:spPr>
          <a:xfrm>
            <a:off x="6707186" y="51788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Pagamentos do dia-a-dia</a:t>
            </a:r>
          </a:p>
        </p:txBody>
      </p:sp>
      <p:pic>
        <p:nvPicPr>
          <p:cNvPr id="23" name="Picture 22" descr="A letter b in orange and black&#10;&#10;Description automatically generated">
            <a:extLst>
              <a:ext uri="{FF2B5EF4-FFF2-40B4-BE49-F238E27FC236}">
                <a16:creationId xmlns:a16="http://schemas.microsoft.com/office/drawing/2014/main" id="{610F950E-750B-6C84-8422-ED564173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530186"/>
            <a:ext cx="1117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Rede Base</a:t>
            </a:r>
            <a:br>
              <a:rPr lang="en-PT" dirty="0"/>
            </a:br>
            <a:r>
              <a:rPr lang="en-PT" dirty="0"/>
              <a:t>(</a:t>
            </a:r>
            <a:r>
              <a:rPr lang="en-PT" i="1" dirty="0"/>
              <a:t>on-chain</a:t>
            </a:r>
            <a:r>
              <a:rPr lang="en-PT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Rede Lightning (Lightning Network)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0D03E0E-1985-F662-0BDC-5CA9572D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08" y="2331901"/>
            <a:ext cx="5148000" cy="37810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</a:pPr>
            <a:r>
              <a:rPr lang="en-PT" dirty="0"/>
              <a:t>Tempo de confirmação de 10 minutos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</a:pPr>
            <a:r>
              <a:rPr lang="en-PT" dirty="0"/>
              <a:t>Beneficia diretamente da segurança da rede base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</a:pPr>
            <a:r>
              <a:rPr lang="en-PT" dirty="0"/>
              <a:t>Pronto para guardar a longo prazo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64C138B-4FAB-17A5-0B22-F31855D64E8F}"/>
              </a:ext>
            </a:extLst>
          </p:cNvPr>
          <p:cNvSpPr txBox="1">
            <a:spLocks/>
          </p:cNvSpPr>
          <p:nvPr/>
        </p:nvSpPr>
        <p:spPr>
          <a:xfrm>
            <a:off x="6583492" y="2331901"/>
            <a:ext cx="5148000" cy="378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PT" dirty="0">
                <a:solidFill>
                  <a:schemeClr val="tx1"/>
                </a:solidFill>
              </a:rPr>
              <a:t>Pagamento instantâneo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PT" dirty="0">
                <a:solidFill>
                  <a:schemeClr val="tx1"/>
                </a:solidFill>
              </a:rPr>
              <a:t>Taxas de transação muito baixas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PT" dirty="0">
                <a:solidFill>
                  <a:schemeClr val="tx1"/>
                </a:solidFill>
              </a:rPr>
              <a:t>Acumular pequenos valores até converter para a rede base</a:t>
            </a:r>
          </a:p>
        </p:txBody>
      </p:sp>
    </p:spTree>
    <p:extLst>
      <p:ext uri="{BB962C8B-B14F-4D97-AF65-F5344CB8AC3E}">
        <p14:creationId xmlns:p14="http://schemas.microsoft.com/office/powerpoint/2010/main" val="168310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47EE-4C2C-FFDF-4DB8-908E8E33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C311-50CC-8733-FDE8-90D68845C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PT" sz="5400" dirty="0">
                <a:solidFill>
                  <a:schemeClr val="bg1">
                    <a:lumMod val="95000"/>
                  </a:schemeClr>
                </a:solidFill>
              </a:rPr>
              <a:t>Rede 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60509-477E-6063-DA44-B2E349352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1704"/>
            <a:ext cx="9144000" cy="1655762"/>
          </a:xfrm>
        </p:spPr>
        <p:txBody>
          <a:bodyPr/>
          <a:lstStyle/>
          <a:p>
            <a:r>
              <a:rPr lang="en-GB" dirty="0" err="1"/>
              <a:t>Reservas</a:t>
            </a:r>
            <a:r>
              <a:rPr lang="en-GB" dirty="0"/>
              <a:t> e </a:t>
            </a:r>
            <a:r>
              <a:rPr lang="en-GB" dirty="0" err="1"/>
              <a:t>pagamentos</a:t>
            </a:r>
            <a:r>
              <a:rPr lang="en-GB" dirty="0"/>
              <a:t> de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valor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14289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06B85-E1E2-4B11-38C4-3F50ABF90F9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39778" y="810079"/>
            <a:ext cx="4589461" cy="1039914"/>
          </a:xfrm>
        </p:spPr>
        <p:txBody>
          <a:bodyPr/>
          <a:lstStyle/>
          <a:p>
            <a:pPr algn="ctr"/>
            <a:r>
              <a:rPr lang="en-PT" dirty="0"/>
              <a:t>Carteira </a:t>
            </a:r>
            <a:r>
              <a:rPr lang="en-PT" i="1" dirty="0"/>
              <a:t>online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9321C7-53BC-A7A5-4AB7-A0DD76C960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9494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9A1948B-D9C1-A38A-6DAF-8B2DC1FA41CF}"/>
              </a:ext>
            </a:extLst>
          </p:cNvPr>
          <p:cNvSpPr txBox="1">
            <a:spLocks/>
          </p:cNvSpPr>
          <p:nvPr/>
        </p:nvSpPr>
        <p:spPr>
          <a:xfrm>
            <a:off x="6707186" y="810079"/>
            <a:ext cx="4900609" cy="1039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 baseline="0">
                <a:solidFill>
                  <a:schemeClr val="bg1">
                    <a:lumMod val="95000"/>
                  </a:schemeClr>
                </a:solidFill>
                <a:latin typeface="Avenir Medium" panose="020005030200000200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PT" dirty="0">
                <a:solidFill>
                  <a:schemeClr val="tx1"/>
                </a:solidFill>
              </a:rPr>
              <a:t>Carteira </a:t>
            </a:r>
            <a:r>
              <a:rPr lang="en-PT" i="1" dirty="0">
                <a:solidFill>
                  <a:schemeClr val="tx1"/>
                </a:solidFill>
              </a:rPr>
              <a:t>offline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E2CD0-EEC5-961D-865A-EB6FD339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52" y="2252893"/>
            <a:ext cx="4965895" cy="4202207"/>
          </a:xfrm>
        </p:spPr>
        <p:txBody>
          <a:bodyPr>
            <a:normAutofit/>
          </a:bodyPr>
          <a:lstStyle/>
          <a:p>
            <a:r>
              <a:rPr lang="en-PT" sz="2800" dirty="0">
                <a:solidFill>
                  <a:schemeClr val="tx1"/>
                </a:solidFill>
              </a:rPr>
              <a:t>Não está conectada à internet</a:t>
            </a:r>
          </a:p>
          <a:p>
            <a:r>
              <a:rPr lang="en-PT" sz="2800" dirty="0">
                <a:solidFill>
                  <a:schemeClr val="tx1"/>
                </a:solidFill>
              </a:rPr>
              <a:t>Pode estar guardada num dispositivo físico</a:t>
            </a:r>
          </a:p>
          <a:p>
            <a:r>
              <a:rPr lang="en-PT" sz="2800" dirty="0">
                <a:solidFill>
                  <a:schemeClr val="tx1"/>
                </a:solidFill>
              </a:rPr>
              <a:t>Só é utilizada para assinar transações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886CB92-AABE-B9DB-BCE2-10F3C9015536}"/>
              </a:ext>
            </a:extLst>
          </p:cNvPr>
          <p:cNvSpPr txBox="1">
            <a:spLocks/>
          </p:cNvSpPr>
          <p:nvPr/>
        </p:nvSpPr>
        <p:spPr>
          <a:xfrm>
            <a:off x="549813" y="2269023"/>
            <a:ext cx="4965895" cy="420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T" sz="2800" dirty="0"/>
              <a:t>Conectada à internet</a:t>
            </a:r>
          </a:p>
          <a:p>
            <a:r>
              <a:rPr lang="en-PT" sz="2800" dirty="0"/>
              <a:t>É possível aceder através do computador ou telemóvel</a:t>
            </a:r>
          </a:p>
          <a:p>
            <a:r>
              <a:rPr lang="en-PT" sz="2800" dirty="0"/>
              <a:t>É mais vulnerável a ataques informáticos</a:t>
            </a:r>
          </a:p>
        </p:txBody>
      </p:sp>
      <p:pic>
        <p:nvPicPr>
          <p:cNvPr id="10" name="Picture 9" descr="A qr code on a cell phone&#10;&#10;Description automatically generated">
            <a:extLst>
              <a:ext uri="{FF2B5EF4-FFF2-40B4-BE49-F238E27FC236}">
                <a16:creationId xmlns:a16="http://schemas.microsoft.com/office/drawing/2014/main" id="{45C62E24-E487-7B05-2D8E-44620E6F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295" y="5261316"/>
            <a:ext cx="1536943" cy="16289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D3D3744-BCD4-880B-28DD-0B07612732D7}"/>
              </a:ext>
            </a:extLst>
          </p:cNvPr>
          <p:cNvGrpSpPr/>
          <p:nvPr/>
        </p:nvGrpSpPr>
        <p:grpSpPr>
          <a:xfrm>
            <a:off x="9144760" y="4773856"/>
            <a:ext cx="2172077" cy="2172077"/>
            <a:chOff x="9347960" y="4837356"/>
            <a:chExt cx="2172077" cy="2172077"/>
          </a:xfrm>
        </p:grpSpPr>
        <p:pic>
          <p:nvPicPr>
            <p:cNvPr id="13" name="Graphic 12" descr="Usb Stick with solid fill">
              <a:extLst>
                <a:ext uri="{FF2B5EF4-FFF2-40B4-BE49-F238E27FC236}">
                  <a16:creationId xmlns:a16="http://schemas.microsoft.com/office/drawing/2014/main" id="{0C8A9EF1-8941-1114-D946-CD6E1512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478066">
              <a:off x="9347960" y="4837356"/>
              <a:ext cx="2172077" cy="2172077"/>
            </a:xfrm>
            <a:prstGeom prst="rect">
              <a:avLst/>
            </a:prstGeom>
          </p:spPr>
        </p:pic>
        <p:pic>
          <p:nvPicPr>
            <p:cNvPr id="1028" name="Picture 4" descr="Download HD Bellswhitejonny - Bitcoin B White Png Transparent PNG Image ...">
              <a:extLst>
                <a:ext uri="{FF2B5EF4-FFF2-40B4-BE49-F238E27FC236}">
                  <a16:creationId xmlns:a16="http://schemas.microsoft.com/office/drawing/2014/main" id="{DC19A2E1-06DE-0588-D3A6-9AB1EC19C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3287">
              <a:off x="9783368" y="5862733"/>
              <a:ext cx="323043" cy="44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86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5856</TotalTime>
  <Words>635</Words>
  <Application>Microsoft Macintosh PowerPoint</Application>
  <PresentationFormat>Widescreen</PresentationFormat>
  <Paragraphs>110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 Heavy</vt:lpstr>
      <vt:lpstr>Avenir Light</vt:lpstr>
      <vt:lpstr>Avenir Medium</vt:lpstr>
      <vt:lpstr>Calibri</vt:lpstr>
      <vt:lpstr>Office Theme</vt:lpstr>
      <vt:lpstr>Bitcoin para Comerciantes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Rede Base</vt:lpstr>
      <vt:lpstr>PowerPoint Presentation</vt:lpstr>
      <vt:lpstr>Chave Privada</vt:lpstr>
      <vt:lpstr>Guardar chaves privadas</vt:lpstr>
      <vt:lpstr>Cópia de Segurança</vt:lpstr>
      <vt:lpstr>Cópia de Segurança</vt:lpstr>
      <vt:lpstr>Demonstração prática</vt:lpstr>
      <vt:lpstr>PowerPoint Presentation</vt:lpstr>
      <vt:lpstr>PowerPoint Presentation</vt:lpstr>
      <vt:lpstr>PowerPoint Presentation</vt:lpstr>
      <vt:lpstr>PowerPoint Presentation</vt:lpstr>
      <vt:lpstr>Rede Lightning</vt:lpstr>
      <vt:lpstr>PowerPoint Presentation</vt:lpstr>
      <vt:lpstr>Demonstração prática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Bitcoin</dc:title>
  <dc:creator>INES RAMALHETE SALVADO PAZ LOURO</dc:creator>
  <cp:lastModifiedBy>INES RAMALHETE SALVADO PAZ LOURO</cp:lastModifiedBy>
  <cp:revision>224</cp:revision>
  <dcterms:created xsi:type="dcterms:W3CDTF">2024-01-03T15:15:58Z</dcterms:created>
  <dcterms:modified xsi:type="dcterms:W3CDTF">2025-10-01T02:33:19Z</dcterms:modified>
</cp:coreProperties>
</file>